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60" r:id="rId4"/>
    <p:sldId id="361" r:id="rId5"/>
    <p:sldId id="362" r:id="rId6"/>
    <p:sldId id="364" r:id="rId7"/>
    <p:sldId id="370" r:id="rId8"/>
    <p:sldId id="365" r:id="rId9"/>
    <p:sldId id="366" r:id="rId10"/>
    <p:sldId id="367" r:id="rId11"/>
    <p:sldId id="395" r:id="rId12"/>
    <p:sldId id="390" r:id="rId13"/>
    <p:sldId id="394" r:id="rId14"/>
    <p:sldId id="369" r:id="rId15"/>
    <p:sldId id="391" r:id="rId16"/>
    <p:sldId id="392" r:id="rId17"/>
    <p:sldId id="363" r:id="rId18"/>
    <p:sldId id="371" r:id="rId19"/>
    <p:sldId id="374" r:id="rId20"/>
    <p:sldId id="375" r:id="rId21"/>
    <p:sldId id="376" r:id="rId22"/>
    <p:sldId id="377" r:id="rId23"/>
    <p:sldId id="393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31/05/2020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3684065" y="3616524"/>
            <a:ext cx="5310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Norton’s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/>
              <a:t> by first returning all sources to their original position and finding the short-circuit current between the marked terminals.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3555F-C267-4879-BE9C-38208703EF16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036AB-E019-4FB6-AA9A-A92CEB81CEB0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55B73-3E18-4C0A-8685-F11848EBA146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3901C-0B53-4154-BCFF-ED0E820B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13" y="2626970"/>
            <a:ext cx="5438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3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/>
              <a:t> by first returning all sources to their original position and finding the short-circuit current between the marked terminals.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3555F-C267-4879-BE9C-38208703EF16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036AB-E019-4FB6-AA9A-A92CEB81CEB0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55B73-3E18-4C0A-8685-F11848EBA146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881E3-00ED-47BD-8482-538E2BBC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13" y="2631229"/>
            <a:ext cx="54382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/>
              <a:t> by first returning all sources to their original position and finding the short-circuit current between the marked terminals.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3555F-C267-4879-BE9C-38208703EF16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036AB-E019-4FB6-AA9A-A92CEB81CEB0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55B73-3E18-4C0A-8685-F11848EBA146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F71AA-1262-4AD2-9603-355350DD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17" y="2626964"/>
            <a:ext cx="5438228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9EEDA-0548-47E3-A304-577DEDCE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26" y="2555227"/>
            <a:ext cx="32480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/>
              <a:t> by first returning all sources to their original position and finding the short-circuit current between the marked terminals.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3555F-C267-4879-BE9C-38208703EF16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036AB-E019-4FB6-AA9A-A92CEB81CEB0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55B73-3E18-4C0A-8685-F11848EBA146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1CB81-F664-4936-8BBB-473269E4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6" y="3278836"/>
            <a:ext cx="2924175" cy="86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EA6B0-5BB2-4C3A-8A6A-BB343E7A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15" y="2629380"/>
            <a:ext cx="5438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r>
              <a:rPr lang="en-US" b="1" dirty="0"/>
              <a:t>Draw the Norton’s equivalent circuit with the portion of the circuit previously removed replaced between the terminals of the equivalent circuit.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5F6B7-7632-4EFF-9138-BEDB92D1B6D5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1F1CB-278A-4B8D-8747-8C559D971FA5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50A288-9623-4BE9-9CA5-C9478F35C09D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9CA57-9ADD-4B2D-BA5E-2EE368CB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99" y="2300776"/>
            <a:ext cx="3943350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6A474-CE2B-4ADF-89FA-933C4E0218A9}"/>
                  </a:ext>
                </a:extLst>
              </p:cNvPr>
              <p:cNvSpPr txBox="1"/>
              <p:nvPr/>
            </p:nvSpPr>
            <p:spPr>
              <a:xfrm>
                <a:off x="6386804" y="3937005"/>
                <a:ext cx="9818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6A474-CE2B-4ADF-89FA-933C4E02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4" y="3937005"/>
                <a:ext cx="981872" cy="307777"/>
              </a:xfrm>
              <a:prstGeom prst="rect">
                <a:avLst/>
              </a:prstGeom>
              <a:blipFill>
                <a:blip r:embed="rId3"/>
                <a:stretch>
                  <a:fillRect l="-6211" r="-559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E37E5-EB74-4FA4-95EC-A0A5F5E86FF5}"/>
                  </a:ext>
                </a:extLst>
              </p:cNvPr>
              <p:cNvSpPr txBox="1"/>
              <p:nvPr/>
            </p:nvSpPr>
            <p:spPr>
              <a:xfrm>
                <a:off x="8210540" y="3716181"/>
                <a:ext cx="10524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E37E5-EB74-4FA4-95EC-A0A5F5E8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40" y="3716181"/>
                <a:ext cx="1052404" cy="307777"/>
              </a:xfrm>
              <a:prstGeom prst="rect">
                <a:avLst/>
              </a:prstGeom>
              <a:blipFill>
                <a:blip r:embed="rId4"/>
                <a:stretch>
                  <a:fillRect l="-5780" r="-5202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660995-0F4D-41CC-B568-D4F925FECE54}"/>
                  </a:ext>
                </a:extLst>
              </p:cNvPr>
              <p:cNvSpPr txBox="1"/>
              <p:nvPr/>
            </p:nvSpPr>
            <p:spPr>
              <a:xfrm>
                <a:off x="10884023" y="4121705"/>
                <a:ext cx="7813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660995-0F4D-41CC-B568-D4F925FEC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023" y="4121705"/>
                <a:ext cx="781368" cy="307777"/>
              </a:xfrm>
              <a:prstGeom prst="rect">
                <a:avLst/>
              </a:prstGeom>
              <a:blipFill>
                <a:blip r:embed="rId5"/>
                <a:stretch>
                  <a:fillRect l="-3101" r="-697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0CD7AF-6397-4F24-8C03-FCDE771972C7}"/>
                  </a:ext>
                </a:extLst>
              </p:cNvPr>
              <p:cNvSpPr txBox="1"/>
              <p:nvPr/>
            </p:nvSpPr>
            <p:spPr>
              <a:xfrm>
                <a:off x="987295" y="2485401"/>
                <a:ext cx="189776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0CD7AF-6397-4F24-8C03-FCDE7719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95" y="2485401"/>
                <a:ext cx="1897763" cy="751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54F098-C740-4031-BDF0-D55C6D3C08C3}"/>
                  </a:ext>
                </a:extLst>
              </p:cNvPr>
              <p:cNvSpPr txBox="1"/>
              <p:nvPr/>
            </p:nvSpPr>
            <p:spPr>
              <a:xfrm>
                <a:off x="1441754" y="3369833"/>
                <a:ext cx="3667030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54F098-C740-4031-BDF0-D55C6D3C0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54" y="3369833"/>
                <a:ext cx="3667030" cy="709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18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5F6B7-7632-4EFF-9138-BEDB92D1B6D5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1F1CB-278A-4B8D-8747-8C559D971FA5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B5166E-F3F8-4C0A-8A4D-CC02FD50535B}"/>
              </a:ext>
            </a:extLst>
          </p:cNvPr>
          <p:cNvSpPr/>
          <p:nvPr/>
        </p:nvSpPr>
        <p:spPr>
          <a:xfrm>
            <a:off x="459745" y="1663893"/>
            <a:ext cx="102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-Italic"/>
              </a:rPr>
              <a:t>Converting the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Norton equivalent </a:t>
            </a:r>
            <a:r>
              <a:rPr lang="en-US" i="1" dirty="0">
                <a:latin typeface="Times-Italic"/>
              </a:rPr>
              <a:t>circuit to a </a:t>
            </a:r>
            <a:r>
              <a:rPr lang="en-US" b="1" i="1" dirty="0" err="1">
                <a:solidFill>
                  <a:srgbClr val="C00000"/>
                </a:solidFill>
                <a:latin typeface="Times-Italic"/>
              </a:rPr>
              <a:t>Thévenin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 equivalent </a:t>
            </a:r>
            <a:r>
              <a:rPr lang="en-US" i="1" dirty="0">
                <a:latin typeface="Times-Italic"/>
              </a:rPr>
              <a:t>circuit.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D123B-3A5F-4D85-8197-D958F68E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2033225"/>
            <a:ext cx="10424278" cy="35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5F6B7-7632-4EFF-9138-BEDB92D1B6D5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1F1CB-278A-4B8D-8747-8C559D971FA5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B5166E-F3F8-4C0A-8A4D-CC02FD50535B}"/>
              </a:ext>
            </a:extLst>
          </p:cNvPr>
          <p:cNvSpPr/>
          <p:nvPr/>
        </p:nvSpPr>
        <p:spPr>
          <a:xfrm>
            <a:off x="459745" y="1663893"/>
            <a:ext cx="1028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-Italic"/>
              </a:rPr>
              <a:t>Converting the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Norton equivalent </a:t>
            </a:r>
            <a:r>
              <a:rPr lang="en-US" i="1" dirty="0">
                <a:latin typeface="Times-Italic"/>
              </a:rPr>
              <a:t>circuit to a </a:t>
            </a:r>
            <a:r>
              <a:rPr lang="en-US" b="1" i="1" dirty="0" err="1">
                <a:solidFill>
                  <a:srgbClr val="C00000"/>
                </a:solidFill>
                <a:latin typeface="Times-Italic"/>
              </a:rPr>
              <a:t>Thévenin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 equivalent </a:t>
            </a:r>
            <a:r>
              <a:rPr lang="en-US" i="1" dirty="0">
                <a:latin typeface="Times-Italic"/>
              </a:rPr>
              <a:t>circuit.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AD7ED-A378-4CAB-967F-E1CA8C3B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85" y="2366090"/>
            <a:ext cx="3943350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9D8490-164B-4821-A145-888A7A353B97}"/>
                  </a:ext>
                </a:extLst>
              </p:cNvPr>
              <p:cNvSpPr txBox="1"/>
              <p:nvPr/>
            </p:nvSpPr>
            <p:spPr>
              <a:xfrm>
                <a:off x="377890" y="4002319"/>
                <a:ext cx="9818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9D8490-164B-4821-A145-888A7A353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0" y="4002319"/>
                <a:ext cx="981872" cy="307777"/>
              </a:xfrm>
              <a:prstGeom prst="rect">
                <a:avLst/>
              </a:prstGeom>
              <a:blipFill>
                <a:blip r:embed="rId3"/>
                <a:stretch>
                  <a:fillRect l="-6211" r="-559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FE91D-532F-4E9D-BEB2-89D8D6337FBC}"/>
                  </a:ext>
                </a:extLst>
              </p:cNvPr>
              <p:cNvSpPr txBox="1"/>
              <p:nvPr/>
            </p:nvSpPr>
            <p:spPr>
              <a:xfrm>
                <a:off x="2201626" y="3781495"/>
                <a:ext cx="10524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FE91D-532F-4E9D-BEB2-89D8D6337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26" y="3781495"/>
                <a:ext cx="1052404" cy="307777"/>
              </a:xfrm>
              <a:prstGeom prst="rect">
                <a:avLst/>
              </a:prstGeom>
              <a:blipFill>
                <a:blip r:embed="rId4"/>
                <a:stretch>
                  <a:fillRect l="-5202" r="-578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2AD0CE-C105-45B9-A56C-04785F4F97BA}"/>
                  </a:ext>
                </a:extLst>
              </p:cNvPr>
              <p:cNvSpPr txBox="1"/>
              <p:nvPr/>
            </p:nvSpPr>
            <p:spPr>
              <a:xfrm>
                <a:off x="4875109" y="4187019"/>
                <a:ext cx="7813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2AD0CE-C105-45B9-A56C-04785F4F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09" y="4187019"/>
                <a:ext cx="781368" cy="307777"/>
              </a:xfrm>
              <a:prstGeom prst="rect">
                <a:avLst/>
              </a:prstGeom>
              <a:blipFill>
                <a:blip r:embed="rId5"/>
                <a:stretch>
                  <a:fillRect l="-3906" r="-703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7C899D-3462-4178-ADE0-88525A0F6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892" y="2320603"/>
            <a:ext cx="5237246" cy="367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2FA38C-2B24-407A-980F-78FF4D927319}"/>
                  </a:ext>
                </a:extLst>
              </p:cNvPr>
              <p:cNvSpPr txBox="1"/>
              <p:nvPr/>
            </p:nvSpPr>
            <p:spPr>
              <a:xfrm>
                <a:off x="11423426" y="4141013"/>
                <a:ext cx="7813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2FA38C-2B24-407A-980F-78FF4D927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426" y="4141013"/>
                <a:ext cx="781368" cy="307777"/>
              </a:xfrm>
              <a:prstGeom prst="rect">
                <a:avLst/>
              </a:prstGeom>
              <a:blipFill>
                <a:blip r:embed="rId7"/>
                <a:stretch>
                  <a:fillRect l="-3906" r="-703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E7FDE-4FEC-4250-9F98-E3FAF0955D3F}"/>
                  </a:ext>
                </a:extLst>
              </p:cNvPr>
              <p:cNvSpPr txBox="1"/>
              <p:nvPr/>
            </p:nvSpPr>
            <p:spPr>
              <a:xfrm>
                <a:off x="9039573" y="2709994"/>
                <a:ext cx="12447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E7FDE-4FEC-4250-9F98-E3FAF095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73" y="2709994"/>
                <a:ext cx="1244764" cy="307777"/>
              </a:xfrm>
              <a:prstGeom prst="rect">
                <a:avLst/>
              </a:prstGeom>
              <a:blipFill>
                <a:blip r:embed="rId8"/>
                <a:stretch>
                  <a:fillRect l="-1961" r="-4412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50AC44-D9F6-401F-9537-77C3FAE2B43B}"/>
                  </a:ext>
                </a:extLst>
              </p:cNvPr>
              <p:cNvSpPr txBox="1"/>
              <p:nvPr/>
            </p:nvSpPr>
            <p:spPr>
              <a:xfrm>
                <a:off x="7184767" y="5853310"/>
                <a:ext cx="3120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50AC44-D9F6-401F-9537-77C3FAE2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67" y="5853310"/>
                <a:ext cx="3120919" cy="276999"/>
              </a:xfrm>
              <a:prstGeom prst="rect">
                <a:avLst/>
              </a:prstGeom>
              <a:blipFill>
                <a:blip r:embed="rId9"/>
                <a:stretch>
                  <a:fillRect l="-1367" r="-13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1B1353-7556-40B8-B75C-A5AE20D82786}"/>
                  </a:ext>
                </a:extLst>
              </p:cNvPr>
              <p:cNvSpPr txBox="1"/>
              <p:nvPr/>
            </p:nvSpPr>
            <p:spPr>
              <a:xfrm>
                <a:off x="8597635" y="4156206"/>
                <a:ext cx="4344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1B1353-7556-40B8-B75C-A5AE20D8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635" y="4156206"/>
                <a:ext cx="434413" cy="307777"/>
              </a:xfrm>
              <a:prstGeom prst="rect">
                <a:avLst/>
              </a:prstGeom>
              <a:blipFill>
                <a:blip r:embed="rId10"/>
                <a:stretch>
                  <a:fillRect l="-12500" r="-1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72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DA417-125F-400D-B456-60E48989F350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11A26-014C-4061-B73B-F85B9EB3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61" y="1600200"/>
            <a:ext cx="5295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B0EC18-988D-43B9-A03C-75399754F701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D8FF-F3DC-418C-B66A-0673E695592E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A9A4E-B39F-41DE-B7F4-C0640FB7BE81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16CF6-5B37-43A1-AFCA-1A3472CF1262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4BFF76-05F9-4DDA-B1B0-EE2E9FBF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23" y="1606027"/>
            <a:ext cx="53006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1714D0-3BE9-4F3F-BDDB-AF1547B26497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7CBA2-7CC6-4D15-BD9C-C51B78B5784B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13290-22B9-4DA3-9BE9-C1A2F68B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37" y="1600200"/>
            <a:ext cx="5300617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A3CBC-B572-4AC4-9B3F-150C8288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26" y="2335860"/>
            <a:ext cx="42195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AF542-2F7B-4EB7-9718-253AE7A0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40" y="699599"/>
            <a:ext cx="2759610" cy="34981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93AC5E-C612-4436-BD28-FFDBEE8C9492}"/>
              </a:ext>
            </a:extLst>
          </p:cNvPr>
          <p:cNvSpPr/>
          <p:nvPr/>
        </p:nvSpPr>
        <p:spPr>
          <a:xfrm>
            <a:off x="365941" y="1125243"/>
            <a:ext cx="8881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9E70"/>
                </a:solidFill>
                <a:latin typeface="ItcKabel-Medium"/>
              </a:rPr>
              <a:t>Norton’s theorem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states that a linear two-terminal circuit can be replaced by an equivalent circuit consisting of a current source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ItcKabel-BookItalic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in parallel with a resistor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, where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ItcKabel-BookItalic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is the short-circuit current through the terminals and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ItcKabel-BookItalic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is the input or equivalent resistance at the terminals when the independent sources are turned off.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9B16B-0846-4BEF-B217-818BDDD6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53" y="2673411"/>
            <a:ext cx="5939129" cy="34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3301C-418C-471E-8D76-3506ABB5854A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31946-D86D-4CCE-8EC6-7D9BF368E1C6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A9C98E-1B02-4307-BF7A-C56D8DE1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04" y="1600200"/>
            <a:ext cx="53006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5EB6AD-FACA-4308-A25F-97E0DF702664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A5811-8890-4B77-8C65-FE4C20587F4E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3501B-404A-4C25-8E68-4A2198E1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05" y="1606027"/>
            <a:ext cx="53006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9557E-9586-447A-AA73-4DF928AE5F38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056C6-5133-4E54-B7B1-CAC6ACF48556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74E3E5-0D91-46D5-A8F5-268684891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67"/>
          <a:stretch/>
        </p:blipFill>
        <p:spPr>
          <a:xfrm>
            <a:off x="1535091" y="1652292"/>
            <a:ext cx="3982505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A330D-5E0C-4DC0-9E93-8C461C40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05" y="1606027"/>
            <a:ext cx="5300617" cy="36576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E376340C-B933-4CCB-B93F-D7C274692D4A}"/>
              </a:ext>
            </a:extLst>
          </p:cNvPr>
          <p:cNvSpPr/>
          <p:nvPr/>
        </p:nvSpPr>
        <p:spPr>
          <a:xfrm>
            <a:off x="5741437" y="3481092"/>
            <a:ext cx="774440" cy="587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F59DEA-25DB-4B4B-86D5-032D8C21D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77" y="5657854"/>
            <a:ext cx="5486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5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5F6B7-7632-4EFF-9138-BEDB92D1B6D5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9CA57-9ADD-4B2D-BA5E-2EE368CB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99" y="2300776"/>
            <a:ext cx="3943350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6A474-CE2B-4ADF-89FA-933C4E0218A9}"/>
                  </a:ext>
                </a:extLst>
              </p:cNvPr>
              <p:cNvSpPr txBox="1"/>
              <p:nvPr/>
            </p:nvSpPr>
            <p:spPr>
              <a:xfrm>
                <a:off x="5976253" y="3937005"/>
                <a:ext cx="13853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6A474-CE2B-4ADF-89FA-933C4E02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53" y="3937005"/>
                <a:ext cx="1385316" cy="307777"/>
              </a:xfrm>
              <a:prstGeom prst="rect">
                <a:avLst/>
              </a:prstGeom>
              <a:blipFill>
                <a:blip r:embed="rId3"/>
                <a:stretch>
                  <a:fillRect l="-3509" r="-394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E37E5-EB74-4FA4-95EC-A0A5F5E86FF5}"/>
                  </a:ext>
                </a:extLst>
              </p:cNvPr>
              <p:cNvSpPr txBox="1"/>
              <p:nvPr/>
            </p:nvSpPr>
            <p:spPr>
              <a:xfrm>
                <a:off x="8210540" y="3716181"/>
                <a:ext cx="10524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E37E5-EB74-4FA4-95EC-A0A5F5E8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40" y="3716181"/>
                <a:ext cx="1052404" cy="307777"/>
              </a:xfrm>
              <a:prstGeom prst="rect">
                <a:avLst/>
              </a:prstGeom>
              <a:blipFill>
                <a:blip r:embed="rId4"/>
                <a:stretch>
                  <a:fillRect l="-5780" r="-5202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660995-0F4D-41CC-B568-D4F925FECE54}"/>
                  </a:ext>
                </a:extLst>
              </p:cNvPr>
              <p:cNvSpPr txBox="1"/>
              <p:nvPr/>
            </p:nvSpPr>
            <p:spPr>
              <a:xfrm>
                <a:off x="10884023" y="4121705"/>
                <a:ext cx="6387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660995-0F4D-41CC-B568-D4F925FEC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023" y="4121705"/>
                <a:ext cx="638701" cy="307777"/>
              </a:xfrm>
              <a:prstGeom prst="rect">
                <a:avLst/>
              </a:prstGeom>
              <a:blipFill>
                <a:blip r:embed="rId5"/>
                <a:stretch>
                  <a:fillRect l="-3810" r="-952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0CD7AF-6397-4F24-8C03-FCDE771972C7}"/>
                  </a:ext>
                </a:extLst>
              </p:cNvPr>
              <p:cNvSpPr txBox="1"/>
              <p:nvPr/>
            </p:nvSpPr>
            <p:spPr>
              <a:xfrm>
                <a:off x="987295" y="2485401"/>
                <a:ext cx="189776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0CD7AF-6397-4F24-8C03-FCDE7719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95" y="2485401"/>
                <a:ext cx="1897763" cy="751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54F098-C740-4031-BDF0-D55C6D3C08C3}"/>
                  </a:ext>
                </a:extLst>
              </p:cNvPr>
              <p:cNvSpPr txBox="1"/>
              <p:nvPr/>
            </p:nvSpPr>
            <p:spPr>
              <a:xfrm>
                <a:off x="1441754" y="3369833"/>
                <a:ext cx="4816383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54F098-C740-4031-BDF0-D55C6D3C0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54" y="3369833"/>
                <a:ext cx="4816383" cy="709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A8AD6C1-350C-4458-BAC4-FF7BF97A737A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latin typeface="Times-Roman"/>
              </a:rPr>
              <a:t>Find the Norton equivalent circuit for the network external to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9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 in Figure.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6221EA-E96D-430C-9FD8-8C06F7D4875B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C12D9D-3553-41B8-8142-AFD7CBFF2E01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A7C90-B8DE-4824-89D9-E7E8166C5ABE}"/>
              </a:ext>
            </a:extLst>
          </p:cNvPr>
          <p:cNvSpPr/>
          <p:nvPr/>
        </p:nvSpPr>
        <p:spPr>
          <a:xfrm>
            <a:off x="282658" y="4588429"/>
            <a:ext cx="839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 </a:t>
            </a:r>
            <a:r>
              <a:rPr lang="en-US" sz="2000" b="1" dirty="0">
                <a:latin typeface="Times-Roman"/>
              </a:rPr>
              <a:t>Or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148094-BBB9-473E-95BC-12249F25D68A}"/>
                  </a:ext>
                </a:extLst>
              </p:cNvPr>
              <p:cNvSpPr txBox="1"/>
              <p:nvPr/>
            </p:nvSpPr>
            <p:spPr>
              <a:xfrm>
                <a:off x="878438" y="4412548"/>
                <a:ext cx="1060482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148094-BBB9-473E-95BC-12249F25D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8" y="4412548"/>
                <a:ext cx="1060482" cy="6890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3DD876-91A6-4453-87AF-1FDD581D9150}"/>
                  </a:ext>
                </a:extLst>
              </p:cNvPr>
              <p:cNvSpPr txBox="1"/>
              <p:nvPr/>
            </p:nvSpPr>
            <p:spPr>
              <a:xfrm>
                <a:off x="1217517" y="5213866"/>
                <a:ext cx="2893933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3DD876-91A6-4453-87AF-1FDD581D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17" y="5213866"/>
                <a:ext cx="2893933" cy="707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97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A214AE-760F-4570-BA58-B269FBD12415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8C7CC-5455-40FF-91F9-E9BB68EF5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44"/>
          <a:stretch/>
        </p:blipFill>
        <p:spPr>
          <a:xfrm>
            <a:off x="266700" y="1228725"/>
            <a:ext cx="648866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DC616-04AB-498A-A11D-8899971C517E}"/>
                  </a:ext>
                </a:extLst>
              </p:cNvPr>
              <p:cNvSpPr txBox="1"/>
              <p:nvPr/>
            </p:nvSpPr>
            <p:spPr>
              <a:xfrm>
                <a:off x="5400675" y="5614987"/>
                <a:ext cx="189776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DC616-04AB-498A-A11D-8899971C5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5614987"/>
                <a:ext cx="1897763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3BB6C25-1FEA-4657-BA64-87250567FEB9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C3FA7-6D95-46AF-AB53-7CA08452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28725"/>
            <a:ext cx="11658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E7E3B-B442-4AA9-B9EE-9FBE3E69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5"/>
          <a:stretch/>
        </p:blipFill>
        <p:spPr>
          <a:xfrm>
            <a:off x="6095999" y="2611582"/>
            <a:ext cx="5143501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2A40A-FA1F-4ED0-9E6C-50F6A9A76231}"/>
                  </a:ext>
                </a:extLst>
              </p:cNvPr>
              <p:cNvSpPr txBox="1"/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2A40A-FA1F-4ED0-9E6C-50F6A9A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blipFill>
                <a:blip r:embed="rId3"/>
                <a:stretch>
                  <a:fillRect l="-4790" r="-53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4DC59B5-FAB9-452A-AFD8-C3E21FB445B1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</p:spTree>
    <p:extLst>
      <p:ext uri="{BB962C8B-B14F-4D97-AF65-F5344CB8AC3E}">
        <p14:creationId xmlns:p14="http://schemas.microsoft.com/office/powerpoint/2010/main" val="272369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1:- </a:t>
            </a:r>
            <a:r>
              <a:rPr lang="en-US" b="1" dirty="0"/>
              <a:t>Remove that portion of the network where the Norton’s equivalent circuit is found. In Figure below, this requires that the load resistor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L</a:t>
            </a:r>
            <a:r>
              <a:rPr lang="en-US" b="1" dirty="0"/>
              <a:t> be temporarily removed from the network.</a:t>
            </a:r>
            <a:r>
              <a:rPr lang="en-US" b="1" dirty="0">
                <a:solidFill>
                  <a:srgbClr val="0066FF"/>
                </a:solidFill>
                <a:latin typeface="Univers-Bold"/>
              </a:rPr>
              <a:t> 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CAAA8-5C30-4164-9808-6486097C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5"/>
          <a:stretch/>
        </p:blipFill>
        <p:spPr>
          <a:xfrm>
            <a:off x="6095999" y="2611582"/>
            <a:ext cx="5143501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18321-84D6-45BA-B2CB-17D66C4193F1}"/>
                  </a:ext>
                </a:extLst>
              </p:cNvPr>
              <p:cNvSpPr txBox="1"/>
              <p:nvPr/>
            </p:nvSpPr>
            <p:spPr>
              <a:xfrm>
                <a:off x="11175247" y="4073283"/>
                <a:ext cx="1016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18321-84D6-45BA-B2CB-17D66C419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47" y="4073283"/>
                <a:ext cx="1016753" cy="276999"/>
              </a:xfrm>
              <a:prstGeom prst="rect">
                <a:avLst/>
              </a:prstGeom>
              <a:blipFill>
                <a:blip r:embed="rId3"/>
                <a:stretch>
                  <a:fillRect l="-4790" r="-53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F969434-EEDF-46B5-8AE2-1AE0C688BA84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495C9-AC79-4AC4-9D07-B5E1D4B1FC7C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52F76-A417-4FCB-8F90-8BAB8C620318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39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C9E1BD-877A-47DE-8CB0-D25E5389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12312"/>
            <a:ext cx="5532118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A727F7-96AF-48BE-9772-23DEDB60A584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D220E-A50C-4421-BEE7-BCC65A7086FF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50B00-A171-4FD6-BFE9-D3667814076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1:- </a:t>
            </a:r>
            <a:r>
              <a:rPr lang="en-US" b="1" dirty="0"/>
              <a:t>Remove that portion of the network where the Norton’s equivalent circuit is found. In Figure below, this requires that the load resistor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L</a:t>
            </a:r>
            <a:r>
              <a:rPr lang="en-US" b="1" dirty="0"/>
              <a:t> be temporarily removed from the network.</a:t>
            </a:r>
            <a:r>
              <a:rPr lang="en-US" b="1" dirty="0">
                <a:solidFill>
                  <a:srgbClr val="0066FF"/>
                </a:solidFill>
                <a:latin typeface="Univers-Bold"/>
              </a:rPr>
              <a:t> 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322D5-7230-42DD-B6B6-091BB6980EAC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0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1" dirty="0">
                <a:solidFill>
                  <a:srgbClr val="0066FF"/>
                </a:solidFill>
                <a:latin typeface="Univers-Bold"/>
              </a:rPr>
              <a:t>Step 2:- </a:t>
            </a:r>
            <a:r>
              <a:rPr lang="en-US" b="1" dirty="0"/>
              <a:t>Mark the terminals of the remaining two-terminal network. (The importance of this step will     become obvious as we progress through some complex networks.)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7DAC-B654-447E-9321-10DE27CB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10636"/>
            <a:ext cx="5532119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28B21-D5BE-4281-AE6F-128E19A2F064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1E2D5-B169-4FAA-BE0F-41B84A6DEBEB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F5492-58EE-434E-B5BA-ED1EA8AC5C67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93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r>
              <a:rPr lang="en-US" b="1" dirty="0"/>
              <a:t>Calculate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N</a:t>
            </a:r>
            <a:r>
              <a:rPr lang="en-US" b="1" dirty="0"/>
              <a:t> by first setting all sources to zero (voltage sources are replaced by short circuits, and current sources by open circuits) and then finding the resultant resistance between the two marked terminals.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62241-5DFF-45D9-9400-E41B33692818}"/>
              </a:ext>
            </a:extLst>
          </p:cNvPr>
          <p:cNvSpPr/>
          <p:nvPr/>
        </p:nvSpPr>
        <p:spPr>
          <a:xfrm>
            <a:off x="4266171" y="53268"/>
            <a:ext cx="3659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Norton’s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0B08F-ECC1-4033-BFA7-71E626D8F3ED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Norton’s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F95BC-BC3F-4524-B190-6F93678ECE32}"/>
              </a:ext>
            </a:extLst>
          </p:cNvPr>
          <p:cNvSpPr/>
          <p:nvPr/>
        </p:nvSpPr>
        <p:spPr>
          <a:xfrm>
            <a:off x="459744" y="699599"/>
            <a:ext cx="801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Norton’s Theorem Procedure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D72E54-05F8-43F3-805A-4CD7081B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08163"/>
            <a:ext cx="553212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E6259C-1590-49C0-B49A-6264D165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4" y="2947987"/>
            <a:ext cx="5162550" cy="962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B789A-2E57-4FD4-992F-01E4EE68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864" y="4035203"/>
            <a:ext cx="1082058" cy="7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1009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ItcKabel-Book</vt:lpstr>
      <vt:lpstr>ItcKabel-BookItalic</vt:lpstr>
      <vt:lpstr>ItcKabel-Medium</vt:lpstr>
      <vt:lpstr>MathematicalPi-One</vt:lpstr>
      <vt:lpstr>Times New Roman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316</cp:revision>
  <dcterms:created xsi:type="dcterms:W3CDTF">2020-03-04T10:44:15Z</dcterms:created>
  <dcterms:modified xsi:type="dcterms:W3CDTF">2020-05-31T17:36:16Z</dcterms:modified>
</cp:coreProperties>
</file>